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p:cViewPr varScale="1">
        <p:scale>
          <a:sx n="112" d="100"/>
          <a:sy n="112" d="100"/>
        </p:scale>
        <p:origin x="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364472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15219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DA7F8B-1EED-4D76-9185-017FA8A568EA}"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321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103004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DA7F8B-1EED-4D76-9185-017FA8A568EA}"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933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203377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164497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144405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32315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55F58-6936-47DB-8B1A-B2240158E4FF}" type="datetimeFigureOut">
              <a:rPr lang="el-GR" smtClean="0"/>
              <a:t>25/2/26</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231171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331802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55F58-6936-47DB-8B1A-B2240158E4FF}" type="datetimeFigureOut">
              <a:rPr lang="el-GR" smtClean="0"/>
              <a:t>25/2/26</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94947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55F58-6936-47DB-8B1A-B2240158E4FF}" type="datetimeFigureOut">
              <a:rPr lang="el-GR" smtClean="0"/>
              <a:t>25/2/26</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83460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55F58-6936-47DB-8B1A-B2240158E4FF}" type="datetimeFigureOut">
              <a:rPr lang="el-GR" smtClean="0"/>
              <a:t>25/2/26</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124007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245374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255F58-6936-47DB-8B1A-B2240158E4FF}" type="datetimeFigureOut">
              <a:rPr lang="el-GR" smtClean="0"/>
              <a:t>25/2/26</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DA7F8B-1EED-4D76-9185-017FA8A568EA}" type="slidenum">
              <a:rPr lang="el-GR" smtClean="0"/>
              <a:t>‹#›</a:t>
            </a:fld>
            <a:endParaRPr lang="el-GR"/>
          </a:p>
        </p:txBody>
      </p:sp>
    </p:spTree>
    <p:extLst>
      <p:ext uri="{BB962C8B-B14F-4D97-AF65-F5344CB8AC3E}">
        <p14:creationId xmlns:p14="http://schemas.microsoft.com/office/powerpoint/2010/main" val="33461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255F58-6936-47DB-8B1A-B2240158E4FF}" type="datetimeFigureOut">
              <a:rPr lang="el-GR" smtClean="0"/>
              <a:t>25/2/26</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DA7F8B-1EED-4D76-9185-017FA8A568EA}" type="slidenum">
              <a:rPr lang="el-GR" smtClean="0"/>
              <a:t>‹#›</a:t>
            </a:fld>
            <a:endParaRPr lang="el-GR"/>
          </a:p>
        </p:txBody>
      </p:sp>
    </p:spTree>
    <p:extLst>
      <p:ext uri="{BB962C8B-B14F-4D97-AF65-F5344CB8AC3E}">
        <p14:creationId xmlns:p14="http://schemas.microsoft.com/office/powerpoint/2010/main" val="539323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detaelisegypt.co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108575" y="79498"/>
            <a:ext cx="2720" cy="684599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460" y="391050"/>
            <a:ext cx="5944522" cy="24955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460" y="3241221"/>
            <a:ext cx="5802547" cy="3616779"/>
          </a:xfrm>
          <a:prstGeom prst="rect">
            <a:avLst/>
          </a:prstGeom>
        </p:spPr>
      </p:pic>
      <p:sp>
        <p:nvSpPr>
          <p:cNvPr id="8" name="Rectangle 7"/>
          <p:cNvSpPr/>
          <p:nvPr/>
        </p:nvSpPr>
        <p:spPr>
          <a:xfrm>
            <a:off x="119743" y="0"/>
            <a:ext cx="5829300" cy="400110"/>
          </a:xfrm>
          <a:prstGeom prst="rect">
            <a:avLst/>
          </a:prstGeom>
        </p:spPr>
        <p:txBody>
          <a:bodyPr wrap="square">
            <a:spAutoFit/>
          </a:bodyPr>
          <a:lstStyle/>
          <a:p>
            <a:pPr algn="ctr"/>
            <a:endParaRPr lang="el-GR" sz="2000" b="1" dirty="0">
              <a:solidFill>
                <a:srgbClr val="0070C0"/>
              </a:solidFill>
            </a:endParaRPr>
          </a:p>
        </p:txBody>
      </p:sp>
      <p:cxnSp>
        <p:nvCxnSpPr>
          <p:cNvPr id="10" name="Straight Connector 9"/>
          <p:cNvCxnSpPr/>
          <p:nvPr/>
        </p:nvCxnSpPr>
        <p:spPr>
          <a:xfrm>
            <a:off x="0" y="393247"/>
            <a:ext cx="609872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33869" y="5388"/>
            <a:ext cx="6058131" cy="369332"/>
          </a:xfrm>
          <a:prstGeom prst="rect">
            <a:avLst/>
          </a:prstGeom>
          <a:solidFill>
            <a:srgbClr val="0070C0"/>
          </a:solidFill>
          <a:ln>
            <a:solidFill>
              <a:schemeClr val="accent1"/>
            </a:solidFill>
          </a:ln>
        </p:spPr>
        <p:txBody>
          <a:bodyPr wrap="square" rtlCol="0">
            <a:spAutoFit/>
          </a:bodyPr>
          <a:lstStyle/>
          <a:p>
            <a:pPr marL="0" algn="ctr" defTabSz="457200" rtl="1" eaLnBrk="1" latinLnBrk="0" hangingPunct="1"/>
            <a:endParaRPr lang="en-US" b="1" dirty="0">
              <a:solidFill>
                <a:schemeClr val="bg1"/>
              </a:solidFill>
            </a:endParaRPr>
          </a:p>
        </p:txBody>
      </p:sp>
      <p:sp>
        <p:nvSpPr>
          <p:cNvPr id="12" name="Rectangle 11"/>
          <p:cNvSpPr/>
          <p:nvPr/>
        </p:nvSpPr>
        <p:spPr>
          <a:xfrm>
            <a:off x="6133868" y="2897677"/>
            <a:ext cx="6058131" cy="369332"/>
          </a:xfrm>
          <a:prstGeom prst="rect">
            <a:avLst/>
          </a:prstGeom>
          <a:solidFill>
            <a:srgbClr val="0070C0"/>
          </a:solidFill>
        </p:spPr>
        <p:txBody>
          <a:bodyPr wrap="square">
            <a:spAutoFit/>
          </a:bodyPr>
          <a:lstStyle/>
          <a:p>
            <a:pPr marL="0" algn="r" defTabSz="457200" rtl="1" eaLnBrk="1" latinLnBrk="0" hangingPunct="1"/>
            <a:endParaRPr lang="el-GR" dirty="0"/>
          </a:p>
        </p:txBody>
      </p:sp>
      <p:sp>
        <p:nvSpPr>
          <p:cNvPr id="16" name="Rectangle 15"/>
          <p:cNvSpPr/>
          <p:nvPr/>
        </p:nvSpPr>
        <p:spPr>
          <a:xfrm>
            <a:off x="28918" y="533387"/>
            <a:ext cx="6096000" cy="1015663"/>
          </a:xfrm>
          <a:prstGeom prst="rect">
            <a:avLst/>
          </a:prstGeom>
        </p:spPr>
        <p:txBody>
          <a:bodyPr>
            <a:spAutoFit/>
          </a:bodyPr>
          <a:lstStyle/>
          <a:p>
            <a:pPr algn="ctr"/>
            <a:r>
              <a:rPr lang="en-US" sz="1200" b="1" dirty="0">
                <a:solidFill>
                  <a:srgbClr val="002060"/>
                </a:solidFill>
              </a:rPr>
              <a:t>The DETA ELIS HOLDING group is a certified and recognized group of companies, activated in manufacturing and promoting electronic wellness devices, based on the principles of Bioresonance, but it also offers educational services related to the technology that applies to these specific products (Bioresonance therapy).</a:t>
            </a:r>
            <a:endParaRPr lang="el-GR" sz="1200" b="1" dirty="0">
              <a:solidFill>
                <a:srgbClr val="002060"/>
              </a:solidFill>
            </a:endParaRPr>
          </a:p>
        </p:txBody>
      </p:sp>
      <p:sp>
        <p:nvSpPr>
          <p:cNvPr id="17" name="Rectangle 16"/>
          <p:cNvSpPr/>
          <p:nvPr/>
        </p:nvSpPr>
        <p:spPr>
          <a:xfrm>
            <a:off x="-17575" y="1519890"/>
            <a:ext cx="6096000" cy="2000548"/>
          </a:xfrm>
          <a:prstGeom prst="rect">
            <a:avLst/>
          </a:prstGeom>
        </p:spPr>
        <p:txBody>
          <a:bodyPr>
            <a:spAutoFit/>
          </a:bodyPr>
          <a:lstStyle/>
          <a:p>
            <a:pPr algn="ctr"/>
            <a:r>
              <a:rPr lang="en-US" sz="1200" b="1" dirty="0">
                <a:solidFill>
                  <a:srgbClr val="002060"/>
                </a:solidFill>
              </a:rPr>
              <a:t>The beginning of the course of the company was the construction of the first bioresonance devices aimed at health professionals in 1992, at Zelenogkrant of Russia under the name «ELIS».</a:t>
            </a:r>
          </a:p>
          <a:p>
            <a:pPr algn="ctr"/>
            <a:r>
              <a:rPr lang="en-US" sz="1200" b="1" dirty="0">
                <a:solidFill>
                  <a:srgbClr val="002060"/>
                </a:solidFill>
              </a:rPr>
              <a:t>1998 was the year that marked a major technological step forward for the company, by the manufacture of the diagnostic device «Deta – Professional», which was patented.</a:t>
            </a:r>
          </a:p>
          <a:p>
            <a:pPr algn="ctr"/>
            <a:r>
              <a:rPr lang="en-US" sz="1200" b="1" dirty="0">
                <a:solidFill>
                  <a:srgbClr val="002060"/>
                </a:solidFill>
              </a:rPr>
              <a:t>In 1998 Russia’s Health Ministry granted permission to the company to conduct medical examinations in public hospitals with this specific device.</a:t>
            </a:r>
          </a:p>
          <a:p>
            <a:pPr algn="ctr"/>
            <a:r>
              <a:rPr lang="en-US" sz="1400" b="1" dirty="0">
                <a:solidFill>
                  <a:srgbClr val="002060"/>
                </a:solidFill>
              </a:rPr>
              <a:t>After twenty years of scientific research, portable bioresonance devices have been manufactured, which are worldwide patented.</a:t>
            </a:r>
            <a:endParaRPr lang="el-GR" sz="1400" b="1" dirty="0">
              <a:solidFill>
                <a:srgbClr val="002060"/>
              </a:solidFill>
            </a:endParaRPr>
          </a:p>
        </p:txBody>
      </p:sp>
      <p:sp>
        <p:nvSpPr>
          <p:cNvPr id="18" name="Rectangle 17"/>
          <p:cNvSpPr/>
          <p:nvPr/>
        </p:nvSpPr>
        <p:spPr>
          <a:xfrm>
            <a:off x="-10377" y="3502498"/>
            <a:ext cx="6096000" cy="1015663"/>
          </a:xfrm>
          <a:prstGeom prst="rect">
            <a:avLst/>
          </a:prstGeom>
        </p:spPr>
        <p:txBody>
          <a:bodyPr>
            <a:spAutoFit/>
          </a:bodyPr>
          <a:lstStyle/>
          <a:p>
            <a:pPr algn="ctr"/>
            <a:r>
              <a:rPr lang="en-US" sz="1200" b="1" dirty="0">
                <a:solidFill>
                  <a:srgbClr val="002060"/>
                </a:solidFill>
              </a:rPr>
              <a:t>The company, based on the great technological breakthrough of the mobile devices and under the inspired leadership of the founders, </a:t>
            </a:r>
            <a:r>
              <a:rPr lang="en-US" sz="1200" b="1" dirty="0" err="1">
                <a:solidFill>
                  <a:srgbClr val="002060"/>
                </a:solidFill>
              </a:rPr>
              <a:t>Konopliova</a:t>
            </a:r>
            <a:r>
              <a:rPr lang="en-US" sz="1200" b="1" dirty="0">
                <a:solidFill>
                  <a:srgbClr val="002060"/>
                </a:solidFill>
              </a:rPr>
              <a:t> Tatiana and Roman Novikov, chose the network marketing as the way to promote the devices, transferred its headquarters in Fulda, Germany, and renamed the company as DETA ELIS HOLDING.</a:t>
            </a:r>
            <a:endParaRPr lang="el-GR" sz="1200" b="1" dirty="0">
              <a:solidFill>
                <a:srgbClr val="002060"/>
              </a:solidFill>
            </a:endParaRPr>
          </a:p>
        </p:txBody>
      </p:sp>
      <p:sp>
        <p:nvSpPr>
          <p:cNvPr id="19" name="Rectangle 18"/>
          <p:cNvSpPr/>
          <p:nvPr/>
        </p:nvSpPr>
        <p:spPr>
          <a:xfrm>
            <a:off x="1" y="4506941"/>
            <a:ext cx="6096000" cy="1569660"/>
          </a:xfrm>
          <a:prstGeom prst="rect">
            <a:avLst/>
          </a:prstGeom>
        </p:spPr>
        <p:txBody>
          <a:bodyPr>
            <a:spAutoFit/>
          </a:bodyPr>
          <a:lstStyle/>
          <a:p>
            <a:pPr algn="ctr"/>
            <a:r>
              <a:rPr lang="en-US" sz="1200" b="1" dirty="0">
                <a:solidFill>
                  <a:srgbClr val="002060"/>
                </a:solidFill>
              </a:rPr>
              <a:t>The faceted and constantly renewed our training is provided by experienced and reputable places to much instructors and designed to lead to financial independence and personal self-development.</a:t>
            </a:r>
          </a:p>
          <a:p>
            <a:pPr algn="ctr"/>
            <a:r>
              <a:rPr lang="en-US" sz="1200" b="1" dirty="0">
                <a:solidFill>
                  <a:srgbClr val="002060"/>
                </a:solidFill>
              </a:rPr>
              <a:t>Finally, our innovative devices designed to restore physical health and wellbeing.</a:t>
            </a:r>
          </a:p>
          <a:p>
            <a:pPr algn="ctr"/>
            <a:r>
              <a:rPr lang="en-US" sz="1200" b="1" dirty="0">
                <a:solidFill>
                  <a:srgbClr val="002060"/>
                </a:solidFill>
              </a:rPr>
              <a:t>Innovations of DETA result twenty years of research conducted by Russian scientists and specialists. Were in leading clinics, hospitals and universities of the Russian Federation.</a:t>
            </a:r>
            <a:endParaRPr lang="el-GR" sz="1400" b="1" dirty="0">
              <a:solidFill>
                <a:srgbClr val="002060"/>
              </a:solidFill>
            </a:endParaRPr>
          </a:p>
        </p:txBody>
      </p:sp>
      <p:sp>
        <p:nvSpPr>
          <p:cNvPr id="20" name="TextBox 19"/>
          <p:cNvSpPr txBox="1"/>
          <p:nvPr/>
        </p:nvSpPr>
        <p:spPr>
          <a:xfrm>
            <a:off x="-17574" y="4665"/>
            <a:ext cx="6103198" cy="386385"/>
          </a:xfrm>
          <a:prstGeom prst="rect">
            <a:avLst/>
          </a:prstGeom>
          <a:solidFill>
            <a:srgbClr val="0070C0"/>
          </a:solidFill>
        </p:spPr>
        <p:txBody>
          <a:bodyPr wrap="square" rtlCol="0">
            <a:spAutoFit/>
          </a:bodyPr>
          <a:lstStyle/>
          <a:p>
            <a:pPr marL="0" algn="r" defTabSz="457200" rtl="1" eaLnBrk="1" latinLnBrk="0" hangingPunct="1"/>
            <a:endParaRPr lang="el-GR" dirty="0"/>
          </a:p>
        </p:txBody>
      </p:sp>
      <p:sp>
        <p:nvSpPr>
          <p:cNvPr id="22" name="Rectangle 21"/>
          <p:cNvSpPr/>
          <p:nvPr/>
        </p:nvSpPr>
        <p:spPr>
          <a:xfrm>
            <a:off x="129487" y="6283951"/>
            <a:ext cx="2463816" cy="276999"/>
          </a:xfrm>
          <a:prstGeom prst="rect">
            <a:avLst/>
          </a:prstGeom>
        </p:spPr>
        <p:txBody>
          <a:bodyPr wrap="none">
            <a:spAutoFit/>
          </a:bodyPr>
          <a:lstStyle/>
          <a:p>
            <a:pPr algn="ctr"/>
            <a:r>
              <a:rPr lang="en-US" sz="1200" b="1" i="1" u="sng" dirty="0">
                <a:solidFill>
                  <a:srgbClr val="002060"/>
                </a:solidFill>
                <a:latin typeface="Calibri" panose="020F0502020204030204" pitchFamily="34" charset="0"/>
              </a:rPr>
              <a:t>Tell: 0227749309 &amp; +201023633302</a:t>
            </a:r>
          </a:p>
        </p:txBody>
      </p:sp>
      <p:sp>
        <p:nvSpPr>
          <p:cNvPr id="27" name="Rectangle 26"/>
          <p:cNvSpPr/>
          <p:nvPr/>
        </p:nvSpPr>
        <p:spPr>
          <a:xfrm>
            <a:off x="3429784" y="6253173"/>
            <a:ext cx="2093843" cy="276999"/>
          </a:xfrm>
          <a:prstGeom prst="rect">
            <a:avLst/>
          </a:prstGeom>
        </p:spPr>
        <p:txBody>
          <a:bodyPr wrap="none">
            <a:spAutoFit/>
          </a:bodyPr>
          <a:lstStyle/>
          <a:p>
            <a:r>
              <a:rPr lang="en-US" sz="1200" dirty="0">
                <a:solidFill>
                  <a:srgbClr val="002060"/>
                </a:solidFill>
              </a:rPr>
              <a:t>www.detaelisegypt.com/</a:t>
            </a:r>
          </a:p>
        </p:txBody>
      </p:sp>
      <p:sp>
        <p:nvSpPr>
          <p:cNvPr id="4" name="Rectangle 3">
            <a:extLst>
              <a:ext uri="{FF2B5EF4-FFF2-40B4-BE49-F238E27FC236}">
                <a16:creationId xmlns:a16="http://schemas.microsoft.com/office/drawing/2014/main" id="{F057DE3F-6BB2-7C21-8A23-407A818164B5}"/>
              </a:ext>
            </a:extLst>
          </p:cNvPr>
          <p:cNvSpPr/>
          <p:nvPr/>
        </p:nvSpPr>
        <p:spPr>
          <a:xfrm>
            <a:off x="0" y="-6751"/>
            <a:ext cx="6131148" cy="436463"/>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en-US" b="1" dirty="0">
                <a:solidFill>
                  <a:schemeClr val="bg1"/>
                </a:solidFill>
              </a:rPr>
              <a:t>Abut Deta Elis Holding</a:t>
            </a:r>
          </a:p>
        </p:txBody>
      </p:sp>
      <p:sp>
        <p:nvSpPr>
          <p:cNvPr id="9" name="Rectangle 8">
            <a:extLst>
              <a:ext uri="{FF2B5EF4-FFF2-40B4-BE49-F238E27FC236}">
                <a16:creationId xmlns:a16="http://schemas.microsoft.com/office/drawing/2014/main" id="{7DCF8DA9-58C7-AAF2-A10E-DA7E2D9EBE15}"/>
              </a:ext>
            </a:extLst>
          </p:cNvPr>
          <p:cNvSpPr/>
          <p:nvPr/>
        </p:nvSpPr>
        <p:spPr>
          <a:xfrm>
            <a:off x="6119413" y="-1"/>
            <a:ext cx="6072587" cy="436463"/>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en-US" b="1" dirty="0" err="1">
                <a:solidFill>
                  <a:schemeClr val="bg1"/>
                </a:solidFill>
              </a:rPr>
              <a:t>DeLixir</a:t>
            </a:r>
            <a:r>
              <a:rPr lang="en-US" b="1" dirty="0">
                <a:solidFill>
                  <a:schemeClr val="bg1"/>
                </a:solidFill>
              </a:rPr>
              <a:t> Supplements</a:t>
            </a:r>
          </a:p>
        </p:txBody>
      </p:sp>
      <p:sp>
        <p:nvSpPr>
          <p:cNvPr id="14" name="Rectangle 13">
            <a:extLst>
              <a:ext uri="{FF2B5EF4-FFF2-40B4-BE49-F238E27FC236}">
                <a16:creationId xmlns:a16="http://schemas.microsoft.com/office/drawing/2014/main" id="{A36264EB-10B9-62D0-47C8-19899FAC5AA8}"/>
              </a:ext>
            </a:extLst>
          </p:cNvPr>
          <p:cNvSpPr/>
          <p:nvPr/>
        </p:nvSpPr>
        <p:spPr>
          <a:xfrm>
            <a:off x="6079911" y="429711"/>
            <a:ext cx="76076" cy="642828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algn="ctr" defTabSz="457200" rtl="1" eaLnBrk="1" latinLnBrk="0" hangingPunct="1"/>
            <a:endParaRPr lang="en-EG"/>
          </a:p>
        </p:txBody>
      </p:sp>
      <p:sp>
        <p:nvSpPr>
          <p:cNvPr id="15" name="Rectangle 14">
            <a:extLst>
              <a:ext uri="{FF2B5EF4-FFF2-40B4-BE49-F238E27FC236}">
                <a16:creationId xmlns:a16="http://schemas.microsoft.com/office/drawing/2014/main" id="{8AED09F7-BAE3-2DCD-0F79-0CD81A82E93D}"/>
              </a:ext>
            </a:extLst>
          </p:cNvPr>
          <p:cNvSpPr/>
          <p:nvPr/>
        </p:nvSpPr>
        <p:spPr>
          <a:xfrm>
            <a:off x="6131148" y="2897677"/>
            <a:ext cx="6060852" cy="3693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solidFill>
                  <a:schemeClr val="bg1"/>
                </a:solidFill>
              </a:rPr>
              <a:t>                                      </a:t>
            </a:r>
            <a:r>
              <a:rPr lang="en-US" dirty="0">
                <a:solidFill>
                  <a:schemeClr val="bg1"/>
                </a:solidFill>
              </a:rPr>
              <a:t>How it works</a:t>
            </a:r>
            <a:endParaRPr lang="el-GR" dirty="0">
              <a:solidFill>
                <a:schemeClr val="bg1"/>
              </a:solidFill>
            </a:endParaRPr>
          </a:p>
        </p:txBody>
      </p:sp>
      <p:pic>
        <p:nvPicPr>
          <p:cNvPr id="24" name="Picture 23">
            <a:extLst>
              <a:ext uri="{FF2B5EF4-FFF2-40B4-BE49-F238E27FC236}">
                <a16:creationId xmlns:a16="http://schemas.microsoft.com/office/drawing/2014/main" id="{30DEA08D-AC2C-E855-26CC-0CA66F5D7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330" y="2592920"/>
            <a:ext cx="1672119" cy="721530"/>
          </a:xfrm>
          <a:prstGeom prst="rect">
            <a:avLst/>
          </a:prstGeom>
        </p:spPr>
      </p:pic>
    </p:spTree>
    <p:extLst>
      <p:ext uri="{BB962C8B-B14F-4D97-AF65-F5344CB8AC3E}">
        <p14:creationId xmlns:p14="http://schemas.microsoft.com/office/powerpoint/2010/main" val="6965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984" y="4392534"/>
            <a:ext cx="1045028" cy="1094014"/>
          </a:xfrm>
          <a:prstGeom prst="rect">
            <a:avLst/>
          </a:prstGeom>
        </p:spPr>
      </p:pic>
      <p:sp>
        <p:nvSpPr>
          <p:cNvPr id="6" name="Rectangle 5"/>
          <p:cNvSpPr/>
          <p:nvPr/>
        </p:nvSpPr>
        <p:spPr>
          <a:xfrm>
            <a:off x="230642" y="3104542"/>
            <a:ext cx="5551713" cy="1200329"/>
          </a:xfrm>
          <a:prstGeom prst="rect">
            <a:avLst/>
          </a:prstGeom>
        </p:spPr>
        <p:txBody>
          <a:bodyPr wrap="square">
            <a:spAutoFit/>
          </a:bodyPr>
          <a:lstStyle/>
          <a:p>
            <a:pPr algn="ctr"/>
            <a:r>
              <a:rPr lang="en-US" b="1" dirty="0">
                <a:solidFill>
                  <a:srgbClr val="002060"/>
                </a:solidFill>
              </a:rPr>
              <a:t>Deta Elis Egypt Independent Partners Deta Elis.</a:t>
            </a:r>
          </a:p>
          <a:p>
            <a:pPr algn="ctr"/>
            <a:r>
              <a:rPr lang="en-US" b="1" dirty="0">
                <a:solidFill>
                  <a:srgbClr val="002060"/>
                </a:solidFill>
              </a:rPr>
              <a:t>We are unique distributors of products and devices Deta Elis Holding in the Egypt and African continent.</a:t>
            </a:r>
            <a:endParaRPr lang="el-GR" b="1" dirty="0">
              <a:solidFill>
                <a:srgbClr val="002060"/>
              </a:solidFill>
            </a:endParaRPr>
          </a:p>
        </p:txBody>
      </p:sp>
      <p:sp>
        <p:nvSpPr>
          <p:cNvPr id="7" name="Rectangle 6"/>
          <p:cNvSpPr/>
          <p:nvPr/>
        </p:nvSpPr>
        <p:spPr>
          <a:xfrm>
            <a:off x="1256619" y="5574211"/>
            <a:ext cx="3499757" cy="1077218"/>
          </a:xfrm>
          <a:prstGeom prst="rect">
            <a:avLst/>
          </a:prstGeom>
        </p:spPr>
        <p:txBody>
          <a:bodyPr wrap="square">
            <a:spAutoFit/>
          </a:bodyPr>
          <a:lstStyle/>
          <a:p>
            <a:pPr algn="ctr"/>
            <a:r>
              <a:rPr lang="en-US" sz="1600" b="1" i="1" u="sng" dirty="0">
                <a:solidFill>
                  <a:srgbClr val="000000"/>
                </a:solidFill>
                <a:latin typeface="Calibri" panose="020F0502020204030204" pitchFamily="34" charset="0"/>
              </a:rPr>
              <a:t>DETA ELIS EGYPT</a:t>
            </a:r>
          </a:p>
          <a:p>
            <a:pPr algn="ctr"/>
            <a:r>
              <a:rPr lang="en-US" sz="1600" b="1" i="1" u="sng" dirty="0">
                <a:solidFill>
                  <a:srgbClr val="000000"/>
                </a:solidFill>
                <a:latin typeface="Calibri" panose="020F0502020204030204" pitchFamily="34" charset="0"/>
              </a:rPr>
              <a:t>Tell: 0227749309 &amp; +201023633302</a:t>
            </a:r>
          </a:p>
          <a:p>
            <a:pPr algn="ctr"/>
            <a:r>
              <a:rPr lang="en-US" sz="1600" b="1" i="1" u="sng" dirty="0">
                <a:solidFill>
                  <a:srgbClr val="000000"/>
                </a:solidFill>
                <a:latin typeface="Calibri" panose="020F0502020204030204" pitchFamily="34" charset="0"/>
              </a:rPr>
              <a:t>info4u@detaelisegypt.com</a:t>
            </a:r>
          </a:p>
          <a:p>
            <a:pPr algn="ctr"/>
            <a:r>
              <a:rPr lang="en-US" sz="1600" b="1" i="1" u="sng" dirty="0">
                <a:solidFill>
                  <a:srgbClr val="0000FF"/>
                </a:solidFill>
                <a:latin typeface="Calibri" panose="020F0502020204030204" pitchFamily="34" charset="0"/>
                <a:hlinkClick r:id="rId3"/>
              </a:rPr>
              <a:t>www.detaelisegypt.com/</a:t>
            </a:r>
            <a:endParaRPr lang="el-GR" dirty="0"/>
          </a:p>
        </p:txBody>
      </p:sp>
      <p:cxnSp>
        <p:nvCxnSpPr>
          <p:cNvPr id="9" name="Straight Connector 8"/>
          <p:cNvCxnSpPr/>
          <p:nvPr/>
        </p:nvCxnSpPr>
        <p:spPr>
          <a:xfrm>
            <a:off x="6090557" y="0"/>
            <a:ext cx="24493" cy="6858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6115050" y="-1"/>
            <a:ext cx="6076951" cy="3796393"/>
          </a:xfrm>
          <a:prstGeom prst="rect">
            <a:avLst/>
          </a:prstGeom>
        </p:spPr>
      </p:pic>
      <p:pic>
        <p:nvPicPr>
          <p:cNvPr id="11" name="Picture 10"/>
          <p:cNvPicPr>
            <a:picLocks noChangeAspect="1"/>
          </p:cNvPicPr>
          <p:nvPr/>
        </p:nvPicPr>
        <p:blipFill>
          <a:blip r:embed="rId5"/>
          <a:stretch>
            <a:fillRect/>
          </a:stretch>
        </p:blipFill>
        <p:spPr>
          <a:xfrm>
            <a:off x="6139543" y="3282043"/>
            <a:ext cx="6052457" cy="3575957"/>
          </a:xfrm>
          <a:prstGeom prst="rect">
            <a:avLst/>
          </a:prstGeom>
        </p:spPr>
      </p:pic>
      <p:pic>
        <p:nvPicPr>
          <p:cNvPr id="3" name="Picture 2" descr="A logo for a company&#10;&#10;AI-generated content may be incorrect.">
            <a:extLst>
              <a:ext uri="{FF2B5EF4-FFF2-40B4-BE49-F238E27FC236}">
                <a16:creationId xmlns:a16="http://schemas.microsoft.com/office/drawing/2014/main" id="{A2D62DBA-BDE0-B96B-1D9A-9C0C17222E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420" y="985326"/>
            <a:ext cx="2886752" cy="1243524"/>
          </a:xfrm>
          <a:prstGeom prst="rect">
            <a:avLst/>
          </a:prstGeom>
        </p:spPr>
      </p:pic>
      <p:sp>
        <p:nvSpPr>
          <p:cNvPr id="13" name="Rectangle 12">
            <a:extLst>
              <a:ext uri="{FF2B5EF4-FFF2-40B4-BE49-F238E27FC236}">
                <a16:creationId xmlns:a16="http://schemas.microsoft.com/office/drawing/2014/main" id="{E9E6E3CD-47A6-1A2D-38D3-3C45DBFDFEFB}"/>
              </a:ext>
            </a:extLst>
          </p:cNvPr>
          <p:cNvSpPr/>
          <p:nvPr/>
        </p:nvSpPr>
        <p:spPr>
          <a:xfrm>
            <a:off x="6076951" y="-1"/>
            <a:ext cx="79036" cy="685800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algn="ctr" defTabSz="457200" rtl="1" eaLnBrk="1" latinLnBrk="0" hangingPunct="1"/>
            <a:endParaRPr lang="en-EG"/>
          </a:p>
        </p:txBody>
      </p:sp>
    </p:spTree>
    <p:extLst>
      <p:ext uri="{BB962C8B-B14F-4D97-AF65-F5344CB8AC3E}">
        <p14:creationId xmlns:p14="http://schemas.microsoft.com/office/powerpoint/2010/main" val="27622157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850</TotalTime>
  <Words>349</Words>
  <Application>Microsoft Macintosh PowerPoint</Application>
  <PresentationFormat>Widescreen</PresentationFormat>
  <Paragraphs>20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Wisp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Nour-PC</dc:creator>
  <cp:lastModifiedBy>Ammar Morad</cp:lastModifiedBy>
  <cp:revision>14</cp:revision>
  <dcterms:created xsi:type="dcterms:W3CDTF">2018-11-28T19:13:10Z</dcterms:created>
  <dcterms:modified xsi:type="dcterms:W3CDTF">2026-02-24T22:30:30Z</dcterms:modified>
</cp:coreProperties>
</file>